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94" r:id="rId3"/>
    <p:sldId id="299" r:id="rId4"/>
    <p:sldId id="260" r:id="rId5"/>
    <p:sldId id="315" r:id="rId6"/>
    <p:sldId id="293" r:id="rId7"/>
    <p:sldId id="295" r:id="rId8"/>
    <p:sldId id="297" r:id="rId9"/>
    <p:sldId id="264" r:id="rId10"/>
    <p:sldId id="296" r:id="rId11"/>
    <p:sldId id="303" r:id="rId12"/>
    <p:sldId id="301" r:id="rId13"/>
    <p:sldId id="306" r:id="rId14"/>
    <p:sldId id="319" r:id="rId15"/>
    <p:sldId id="317" r:id="rId16"/>
    <p:sldId id="318" r:id="rId17"/>
    <p:sldId id="302" r:id="rId18"/>
    <p:sldId id="298" r:id="rId19"/>
    <p:sldId id="305" r:id="rId20"/>
    <p:sldId id="316" r:id="rId21"/>
    <p:sldId id="307" r:id="rId22"/>
    <p:sldId id="313" r:id="rId23"/>
    <p:sldId id="320" r:id="rId24"/>
    <p:sldId id="321" r:id="rId25"/>
    <p:sldId id="308" r:id="rId26"/>
    <p:sldId id="309" r:id="rId27"/>
    <p:sldId id="310" r:id="rId28"/>
    <p:sldId id="311" r:id="rId29"/>
    <p:sldId id="312" r:id="rId30"/>
    <p:sldId id="322" r:id="rId31"/>
    <p:sldId id="314" r:id="rId32"/>
    <p:sldId id="323" r:id="rId33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2846"/>
  </p:normalViewPr>
  <p:slideViewPr>
    <p:cSldViewPr snapToGrid="0" snapToObjects="1">
      <p:cViewPr varScale="1">
        <p:scale>
          <a:sx n="107" d="100"/>
          <a:sy n="107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quora.com/How-are-the-six-page-narratives-structured-in-Jeff-Bezos-S-Team-meeting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vizhub.healthdata.org/sdh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www.redfin.com/research/reports/special-reports/2014/top-neighborhoods-of-2014.html#.VpssDVMrLBU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lXO--wlCySJy0mBcPT8DhWKDfAbzUdppu8qIT-43SPE/edit#gid=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books.google.com/ngrams" TargetMode="External"/><Relationship Id="rId6" Type="http://schemas.openxmlformats.org/officeDocument/2006/relationships/hyperlink" Target="https://www.google.com/trends/explor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actfinder.census.gov/faces/tableservices/jsf/pages/productview.xhtml?pid=ACS_14_5YR_DP05&amp;src=pt" TargetMode="External"/><Relationship Id="rId4" Type="http://schemas.openxmlformats.org/officeDocument/2006/relationships/hyperlink" Target="http://factfinder.census.gov/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research.stlouisfed.org/fred2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demographics.coopercenter.org/DotMap/index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OL_search_data_leak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://www.theonion.com/graphic/why-are-we-deferring-our-college-loans-3816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ableau.com/learn/webinars/art-and-science-data-visualisation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+mj-lt"/>
                <a:ea typeface="Segoe UI" pitchFamily="34" charset="0"/>
                <a:cs typeface="Lao UI" pitchFamily="34" charset="0"/>
              </a:rPr>
              <a:t>Understanding your audience</a:t>
            </a:r>
          </a:p>
          <a:p>
            <a:pPr algn="ctr"/>
            <a:r>
              <a:rPr lang="en-US" sz="4000" dirty="0">
                <a:latin typeface="+mj-lt"/>
                <a:ea typeface="Segoe UI" pitchFamily="34" charset="0"/>
                <a:cs typeface="Lao UI" pitchFamily="34" charset="0"/>
              </a:rPr>
              <a:t>&amp;</a:t>
            </a:r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  <a:p>
            <a:pPr algn="ctr"/>
            <a:r>
              <a:rPr lang="en-US" sz="4000" dirty="0" smtClean="0">
                <a:latin typeface="+mj-lt"/>
                <a:ea typeface="Segoe UI" pitchFamily="34" charset="0"/>
                <a:cs typeface="Lao UI" pitchFamily="34" charset="0"/>
              </a:rPr>
              <a:t>Finding data</a:t>
            </a:r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5486400"/>
            <a:ext cx="647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Week </a:t>
            </a:r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Jan </a:t>
            </a:r>
            <a:r>
              <a:rPr lang="en-US" sz="3200" dirty="0" smtClean="0">
                <a:solidFill>
                  <a:schemeClr val="bg1"/>
                </a:solidFill>
              </a:rPr>
              <a:t>17, </a:t>
            </a:r>
            <a:r>
              <a:rPr lang="en-US" sz="3200" dirty="0" smtClean="0">
                <a:solidFill>
                  <a:schemeClr val="bg1"/>
                </a:solidFill>
              </a:rPr>
              <a:t>2016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Who is your audience?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24558"/>
              </p:ext>
            </p:extLst>
          </p:nvPr>
        </p:nvGraphicFramePr>
        <p:xfrm>
          <a:off x="628650" y="1683862"/>
          <a:ext cx="7886700" cy="2995015"/>
        </p:xfrm>
        <a:graphic>
          <a:graphicData uri="http://schemas.openxmlformats.org/drawingml/2006/table">
            <a:tbl>
              <a:tblPr/>
              <a:tblGrid>
                <a:gridCol w="3540354"/>
                <a:gridCol w="4346346"/>
              </a:tblGrid>
              <a:tr h="599003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Job Role</a:t>
                      </a: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Level of </a:t>
                      </a:r>
                      <a:r>
                        <a:rPr lang="en-US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Data</a:t>
                      </a:r>
                      <a:endParaRPr 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90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C-level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Company,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h</a:t>
                      </a:r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igh-level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90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VP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&amp; </a:t>
                      </a:r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senior </a:t>
                      </a:r>
                      <a:r>
                        <a:rPr lang="en-US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managers</a:t>
                      </a: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Multi-division,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h</a:t>
                      </a:r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igh-level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90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Directors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&amp; managers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Team view, high-level,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drill down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90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Individual contributors</a:t>
                      </a:r>
                      <a:endParaRPr 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Team view,</a:t>
                      </a:r>
                      <a:r>
                        <a:rPr lang="en-US" b="0" i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</a:t>
                      </a:r>
                      <a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rill </a:t>
                      </a:r>
                      <a:r>
                        <a:rPr lang="en-US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down to details</a:t>
                      </a:r>
                    </a:p>
                  </a:txBody>
                  <a:tcPr marL="127000" marR="127000" marT="63500" marB="6350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8650" y="5194635"/>
            <a:ext cx="75789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merely a guide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structures vary dramatically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Teams and individuals will also vary in their interest, abilities, and time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>
            <a:off x="8051470" y="2268182"/>
            <a:ext cx="463882" cy="2410695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 rot="10800000">
            <a:off x="8051470" y="2268182"/>
            <a:ext cx="463880" cy="2410692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7791444" y="2572540"/>
            <a:ext cx="114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7847648" y="4165061"/>
            <a:ext cx="71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Details</a:t>
            </a:r>
            <a:endParaRPr lang="en-US" sz="1100" dirty="0"/>
          </a:p>
        </p:txBody>
      </p:sp>
      <p:sp>
        <p:nvSpPr>
          <p:cNvPr id="21" name="Right Triangle 20"/>
          <p:cNvSpPr/>
          <p:nvPr/>
        </p:nvSpPr>
        <p:spPr>
          <a:xfrm>
            <a:off x="7433700" y="2268182"/>
            <a:ext cx="463882" cy="2410695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 rot="10800000">
            <a:off x="7433700" y="2268182"/>
            <a:ext cx="463880" cy="2410692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7173674" y="2572540"/>
            <a:ext cx="114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Static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7069739" y="4004922"/>
            <a:ext cx="104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Interactive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9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C-level audience (CEO, CFO,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fontAlgn="base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eep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work simple and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direct </a:t>
            </a:r>
          </a:p>
          <a:p>
            <a:pPr fontAlgn="base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Focus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KPIs, progression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toward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goals</a:t>
            </a:r>
          </a:p>
          <a:p>
            <a:pPr fontAlgn="base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Visualizations optimal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being saved as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PDFs</a:t>
            </a:r>
          </a:p>
          <a:p>
            <a:pPr fontAlgn="base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 prepared for more in some cases </a:t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Jeff Bezos [Amazon] six-pager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 comes to mind)</a:t>
            </a:r>
          </a:p>
          <a:p>
            <a:pPr fontAlgn="base"/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fontAlgn="base"/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5" y="3858440"/>
            <a:ext cx="3752603" cy="2673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3" y="3657600"/>
            <a:ext cx="45244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Analyst audience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Interactivity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enables ability to analyze and find stories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data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Filters, dashboards, and parameters help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 choice can be important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Make the work repeatable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88" y="4138526"/>
            <a:ext cx="4880758" cy="2719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4846" y="6363272"/>
            <a:ext cx="147254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IHME health </a:t>
            </a:r>
            <a:r>
              <a:rPr lang="en-US" dirty="0" err="1" smtClean="0">
                <a:hlinkClick r:id="rId3"/>
              </a:rPr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Scientists and specialists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Must have domain knowledge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Can be data heavy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Explore many scenarios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0" y="3698986"/>
            <a:ext cx="3822053" cy="2874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3676641"/>
            <a:ext cx="3954483" cy="2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do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Qumulo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customers visualize?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scales infinitely, but human perception and comprehension does not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complex, but need to convey data and information simply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Help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 grow their data and their understanding of it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time, minimize frustration, maximize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actionability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Qumulo’s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visualizations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667"/>
            <a:ext cx="4433241" cy="3592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54" y="1555667"/>
            <a:ext cx="4575647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Specialists: SEO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386" name="Picture 2" descr="https://lh4.googleusercontent.com/5xbDZSrVSgZTR27DCiHPvJ66o6_nYNx671LGH2ddqqenGnAhjW-ZYv2904Rx_kVurmSJcpv85QfebByfNwKuMWxOpEvi5X6Is9WHbC-ib5LDsFE2QqOm4KrjOfeUowFFccQ3DgDh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15"/>
            <a:ext cx="9089521" cy="4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337474"/>
            <a:ext cx="7422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 I need to pay for people to see my company </a:t>
            </a:r>
            <a:r>
              <a:rPr lang="en-US" sz="1600" dirty="0"/>
              <a:t>i</a:t>
            </a:r>
            <a:r>
              <a:rPr lang="en-US" sz="1600" dirty="0" smtClean="0"/>
              <a:t>n the top two search engines?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72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Mass audience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Make the takeaway clear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Content should be relevant to its medium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Think about </a:t>
            </a:r>
            <a:r>
              <a:rPr lang="en-US" dirty="0" err="1" smtClean="0"/>
              <a:t>sharability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50" y="3267837"/>
            <a:ext cx="4064000" cy="3258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1350" y="6386281"/>
            <a:ext cx="819397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mtClean="0">
                <a:hlinkClick r:id="rId3"/>
              </a:rPr>
              <a:t>Redfin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44" y="258249"/>
            <a:ext cx="8657112" cy="67046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 understand your audience... </a:t>
            </a:r>
            <a:b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does your audience understand you?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explain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your audience in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sentence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Anticipate questions about your visualization, both obvious and hard-to-answer. Don</a:t>
            </a:r>
            <a:r>
              <a:rPr lang="uk-UA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 worry, questions indicate engagement.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Titles, blurbs, and highlights can help illuminate.</a:t>
            </a: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Measure results –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ageviews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shares,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Exercise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Who is your audience?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resources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Technology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Manufacturing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Pick a department.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data would they expect to see?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would they expect to see it? How would you visualize it?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detailed should it be?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docs.google.com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/spreadsheets/d/1lXO--wlCySJy0mBcPT8DhWKDfAbzUdppu8qIT-43SPE/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edit#gid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=0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your audience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Exercise: Department wants and needs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Finding data, internally and externally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Exercise: Download/visualize a public data set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+mj-lt"/>
                <a:ea typeface="Segoe UI" pitchFamily="34" charset="0"/>
                <a:cs typeface="Lao UI" pitchFamily="34" charset="0"/>
              </a:rPr>
              <a:t>Finding data</a:t>
            </a:r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9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Finding data for visualization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138" y="1244906"/>
            <a:ext cx="3088327" cy="493205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Public, external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 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Public/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downloads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FOIA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244906"/>
            <a:ext cx="3088327" cy="5108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Company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NoSQL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Spreadsheets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Salesforce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Bug tracking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systems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Text files/documents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Third party providers</a:t>
            </a:r>
          </a:p>
        </p:txBody>
      </p:sp>
    </p:spTree>
    <p:extLst>
      <p:ext uri="{BB962C8B-B14F-4D97-AF65-F5344CB8AC3E}">
        <p14:creationId xmlns:p14="http://schemas.microsoft.com/office/powerpoint/2010/main" val="12016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company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016586" cy="493205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 careful with sensitive data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Figure out what’s available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the “schema”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Stay organized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Have the proper tools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55" y="1035587"/>
            <a:ext cx="6344890" cy="4932363"/>
          </a:xfrm>
        </p:spPr>
      </p:pic>
      <p:sp>
        <p:nvSpPr>
          <p:cNvPr id="5" name="TextBox 4"/>
          <p:cNvSpPr txBox="1"/>
          <p:nvPr/>
        </p:nvSpPr>
        <p:spPr>
          <a:xfrm>
            <a:off x="628650" y="6187044"/>
            <a:ext cx="672217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Usually there are GUI tools that make new data a bit </a:t>
            </a:r>
            <a:r>
              <a:rPr lang="en-US" smtClean="0"/>
              <a:t>more accessible.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+mj-lt"/>
                <a:ea typeface="Segoe UI" pitchFamily="34" charset="0"/>
                <a:cs typeface="Lao UI" pitchFamily="34" charset="0"/>
              </a:rPr>
              <a:t>Public data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ew personal favorites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016586" cy="493205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Google: autocomplete, trends,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ngrams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 Census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FRED (Federal Reserve Econ Data)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websites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autocomplete, 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trends, </a:t>
            </a:r>
            <a:r>
              <a:rPr lang="en-U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ngrams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79" y="4546168"/>
            <a:ext cx="5330020" cy="194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3" y="1197567"/>
            <a:ext cx="4490687" cy="9587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79" y="2318313"/>
            <a:ext cx="5355771" cy="19159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650" y="1035587"/>
            <a:ext cx="245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Great for current and older trends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248" y="6205947"/>
            <a:ext cx="2324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books.google.com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ngrams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86889" y="3974710"/>
            <a:ext cx="32479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err="1" smtClean="0">
                <a:hlinkClick r:id="rId6"/>
              </a:rPr>
              <a:t>www.google.com</a:t>
            </a:r>
            <a:r>
              <a:rPr lang="en-US" sz="1200" dirty="0" smtClean="0">
                <a:hlinkClick r:id="rId6"/>
              </a:rPr>
              <a:t>/trends/explore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410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 Census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5" y="1139903"/>
            <a:ext cx="3122591" cy="11788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5403272"/>
            <a:ext cx="8016586" cy="1248701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DEMOGRAPHIC AND HOUSING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ESTIMATES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2010-2014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American Community Survey 5-Year Estimates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factfinder.census.gov/faces/tableservices/jsf/pages/productview.xhtml?pid=ACS_14_5YR_DP05&amp;src=pt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http://factfinder.census.gov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/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650" y="982937"/>
            <a:ext cx="3301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National, regional, to very local data about demographics and much, much more. Varies from easy to very hard to work with.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687" y="3029228"/>
            <a:ext cx="2975099" cy="22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Facebook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likes, shares, comments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75117"/>
            <a:ext cx="8016586" cy="192559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How’d to get it?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 invalidUrl="https://api.facebook.com/method/fql.query?query=select url,comment_count,share_count,like_count from link_stat where url in('www.pce.uw.edu/')&amp;format=json"/>
              </a:rPr>
              <a:t>https://api.facebook.com/method/fql.query?query=select url,comment_count,share_count,like_count from link_stat where url in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invalidUrl="https://api.facebook.com/method/fql.query?query=select url,comment_count,share_count,like_count from link_stat where url in('www.pce.uw.edu/')&amp;format=json"/>
              </a:rPr>
              <a:t>(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invalidUrl="https://api.facebook.com/method/fql.query?query=select url,comment_count,share_count,like_count from link_stat where url in('www.pce.uw.edu/')&amp;format=json"/>
              </a:rPr>
              <a:t>'www.pce.uw.edu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invalidUrl="https://api.facebook.com/method/fql.query?query=select url,comment_count,share_count,like_count from link_stat where url in('www.pce.uw.edu/')&amp;format=json"/>
              </a:rPr>
              <a:t>/')&amp;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invalidUrl="https://api.facebook.com/method/fql.query?query=select url,comment_count,share_count,like_count from link_stat where url in('www.pce.uw.edu/')&amp;format=json"/>
              </a:rPr>
              <a:t>format=json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027217"/>
            <a:ext cx="70866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945881"/>
            <a:ext cx="405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How popular </a:t>
            </a:r>
            <a:r>
              <a:rPr lang="en-US" sz="1800" b="1" smtClean="0">
                <a:solidFill>
                  <a:schemeClr val="accent6">
                    <a:lumMod val="75000"/>
                  </a:schemeClr>
                </a:solidFill>
              </a:rPr>
              <a:t>is something on the web?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(Federal Reserve Econ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69" y="2651177"/>
            <a:ext cx="3945659" cy="2235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2536198"/>
            <a:ext cx="4732537" cy="246548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6222672"/>
            <a:ext cx="4097729" cy="332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research.stlouisfed.org</a:t>
            </a:r>
            <a:r>
              <a:rPr lang="en-US" sz="2000" dirty="0">
                <a:hlinkClick r:id="rId4"/>
              </a:rPr>
              <a:t>/fred2/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8650" y="945881"/>
            <a:ext cx="405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Economic data, over time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First things first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796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762024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Before data, before tools, before charts: </a:t>
            </a:r>
            <a:r>
              <a:rPr lang="en-US" sz="2400" b="1" dirty="0" smtClean="0">
                <a:solidFill>
                  <a:schemeClr val="bg1"/>
                </a:solidFill>
              </a:rPr>
              <a:t>Who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will view and use your visualizations?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Dealing with data: Racial Dot Map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5" y="1403124"/>
            <a:ext cx="6926470" cy="4932363"/>
          </a:xfrm>
        </p:spPr>
      </p:pic>
      <p:sp>
        <p:nvSpPr>
          <p:cNvPr id="5" name="Rectangle 4"/>
          <p:cNvSpPr/>
          <p:nvPr/>
        </p:nvSpPr>
        <p:spPr>
          <a:xfrm>
            <a:off x="2168171" y="6496144"/>
            <a:ext cx="452264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demographics.coopercenter.org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DotMap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Public data issues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016586" cy="493205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time consuming, difficult to get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you see is what you get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free sources are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limited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implications  -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AOL search data leak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data, like web scraping, may break terms of service </a:t>
            </a:r>
          </a:p>
        </p:txBody>
      </p:sp>
    </p:spTree>
    <p:extLst>
      <p:ext uri="{BB962C8B-B14F-4D97-AF65-F5344CB8AC3E}">
        <p14:creationId xmlns:p14="http://schemas.microsoft.com/office/powerpoint/2010/main" val="17682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79" y="365127"/>
            <a:ext cx="8763990" cy="670460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Exercise/Homework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Visualize a public data source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two of the previously mentioned public data sources, create two visualizations that show which is the better place to live: Seattle, WA or Portland, 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Visualizations don’t need to be complex or comprehensive.  The goal is just to create a little support for which city is the best place to live. Use any visualization tool you’d like.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 and convincing.</a:t>
            </a:r>
          </a:p>
        </p:txBody>
      </p:sp>
    </p:spTree>
    <p:extLst>
      <p:ext uri="{BB962C8B-B14F-4D97-AF65-F5344CB8AC3E}">
        <p14:creationId xmlns:p14="http://schemas.microsoft.com/office/powerpoint/2010/main" val="9176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53853"/>
            <a:ext cx="8496300" cy="448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651" y="6258295"/>
            <a:ext cx="452449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based on 25 respondents out of 32 total students.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R to make a bar chart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496"/>
            <a:ext cx="9144000" cy="51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4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similar style, but</a:t>
            </a:r>
            <a:r>
              <a:rPr lang="is-I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4" y="1509941"/>
            <a:ext cx="7338951" cy="4743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652" y="6448301"/>
            <a:ext cx="7113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www.theonion.com</a:t>
            </a:r>
            <a:r>
              <a:rPr lang="en-US" sz="1200" dirty="0">
                <a:hlinkClick r:id="rId3"/>
              </a:rPr>
              <a:t>/graphic/why-are-we-deferring-our-college-loans-38162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5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758" y="211038"/>
            <a:ext cx="8467106" cy="67046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will your audience do with the visualization?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652" y="6448301"/>
            <a:ext cx="7113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/>
              <a:t>Andy Kirk,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err="1">
                <a:hlinkClick r:id="rId2"/>
              </a:rPr>
              <a:t>www.tableau.com</a:t>
            </a:r>
            <a:r>
              <a:rPr lang="en-US" sz="1200" dirty="0">
                <a:hlinkClick r:id="rId2"/>
              </a:rPr>
              <a:t>/learn/webinars/art-and-science-data-</a:t>
            </a:r>
            <a:r>
              <a:rPr lang="en-US" sz="1200" dirty="0" err="1">
                <a:hlinkClick r:id="rId2"/>
              </a:rPr>
              <a:t>visualisation</a:t>
            </a:r>
            <a:endParaRPr lang="en-US" sz="1200" dirty="0"/>
          </a:p>
        </p:txBody>
      </p:sp>
      <p:pic>
        <p:nvPicPr>
          <p:cNvPr id="2050" name="Picture 2" descr="https://lh3.googleusercontent.com/L0hK9h99nX6KpsUidg4MQRt5cBG16a-MM7kdJYVZFRMFa8d9jig2ytIwyYJuY-xVbOMy9X-QsbF5zcKJQ0Nc7DlA89yinBpVva-7v-JG4AIYY-HLGiRxO9IbkVPE3QC_Dj-ATxVe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07" y="1024002"/>
            <a:ext cx="7136585" cy="54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to understand your audience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Conversations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This is how most visualizations start. Personal conversations, ideas, and requests.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xisting reports &amp; visualizations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How are data visualizations currently presented?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Surveys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For larger groups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Similar to surveys, but longer, more in-depth.</a:t>
            </a:r>
          </a:p>
        </p:txBody>
      </p:sp>
    </p:spTree>
    <p:extLst>
      <p:ext uri="{BB962C8B-B14F-4D97-AF65-F5344CB8AC3E}">
        <p14:creationId xmlns:p14="http://schemas.microsoft.com/office/powerpoint/2010/main" val="4586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Who is your audience?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C-level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High level, broad company view, limited time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Analysts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Interactive and exploratory, repeatable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Mass audience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Simple, easy to understand, unique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Scientists,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Technical, domain expertise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Peers/colleagues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What would you want to see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8703</TotalTime>
  <Words>902</Words>
  <Application>Microsoft Macintosh PowerPoint</Application>
  <PresentationFormat>On-screen Show (4:3)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Lao UI</vt:lpstr>
      <vt:lpstr>Segoe UI</vt:lpstr>
      <vt:lpstr>Arial</vt:lpstr>
      <vt:lpstr>Office Theme</vt:lpstr>
      <vt:lpstr>PowerPoint Presentation</vt:lpstr>
      <vt:lpstr>Week 2 topics</vt:lpstr>
      <vt:lpstr>First things first</vt:lpstr>
      <vt:lpstr>PowerPoint Presentation</vt:lpstr>
      <vt:lpstr>Using R to make a bar chart</vt:lpstr>
      <vt:lpstr>A similar style, but…</vt:lpstr>
      <vt:lpstr>What will your audience do with the visualization?</vt:lpstr>
      <vt:lpstr>How to understand your audience</vt:lpstr>
      <vt:lpstr>Who is your audience?</vt:lpstr>
      <vt:lpstr>Who is your audience?</vt:lpstr>
      <vt:lpstr>C-level audience (CEO, CFO, etc)</vt:lpstr>
      <vt:lpstr>Analyst audience</vt:lpstr>
      <vt:lpstr>Scientists and specialists</vt:lpstr>
      <vt:lpstr>Why do Qumulo customers visualize?</vt:lpstr>
      <vt:lpstr>Qumulo’s visualizations</vt:lpstr>
      <vt:lpstr>Specialists: SEO</vt:lpstr>
      <vt:lpstr>Mass audience</vt:lpstr>
      <vt:lpstr>You understand your audience...  does your audience understand you?</vt:lpstr>
      <vt:lpstr>Exercise: Who is your audience?</vt:lpstr>
      <vt:lpstr>PowerPoint Presentation</vt:lpstr>
      <vt:lpstr>Finding data for visualization</vt:lpstr>
      <vt:lpstr>Internal company data</vt:lpstr>
      <vt:lpstr>Have the proper tools</vt:lpstr>
      <vt:lpstr>PowerPoint Presentation</vt:lpstr>
      <vt:lpstr>A few personal favorites</vt:lpstr>
      <vt:lpstr>Google: autocomplete, trends, ngrams</vt:lpstr>
      <vt:lpstr>US Census</vt:lpstr>
      <vt:lpstr>Facebook: likes, shares, comments</vt:lpstr>
      <vt:lpstr>FRED (Federal Reserve Econ Data)</vt:lpstr>
      <vt:lpstr>Dealing with data: Racial Dot Map</vt:lpstr>
      <vt:lpstr>Public data issues</vt:lpstr>
      <vt:lpstr>Exercise/Homework: Visualize a public data 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93</cp:revision>
  <dcterms:created xsi:type="dcterms:W3CDTF">2016-01-09T20:33:03Z</dcterms:created>
  <dcterms:modified xsi:type="dcterms:W3CDTF">2016-01-19T15:51:30Z</dcterms:modified>
</cp:coreProperties>
</file>